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6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0"/>
    <p:restoredTop sz="94670"/>
  </p:normalViewPr>
  <p:slideViewPr>
    <p:cSldViewPr snapToGrid="0" snapToObjects="1">
      <p:cViewPr>
        <p:scale>
          <a:sx n="81" d="100"/>
          <a:sy n="81" d="100"/>
        </p:scale>
        <p:origin x="-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8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2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6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5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4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0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38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5E82A-3761-1B4E-B054-6EFF10B3D5C1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9690-4915-7D49-83BD-88A4846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4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1080" y="5584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</a:t>
            </a:r>
            <a:r>
              <a:rPr lang="en-US" dirty="0" err="1" smtClean="0"/>
              <a:t>regrid</a:t>
            </a:r>
            <a:r>
              <a:rPr lang="en-US" dirty="0" smtClean="0"/>
              <a:t> a staggered vector field on a structured grid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Alexander </a:t>
            </a:r>
            <a:r>
              <a:rPr lang="en-US" dirty="0" err="1" smtClean="0"/>
              <a:t>Pletzer</a:t>
            </a:r>
            <a:r>
              <a:rPr lang="en-US" dirty="0" smtClean="0"/>
              <a:t> Dec 23 2016</a:t>
            </a:r>
          </a:p>
          <a:p>
            <a:endParaRPr lang="en-US" dirty="0"/>
          </a:p>
          <a:p>
            <a:r>
              <a:rPr lang="en-US" dirty="0" smtClean="0"/>
              <a:t>Motivated by one of the questions asked during ESMF presentation 13 Dec 2016:</a:t>
            </a:r>
          </a:p>
          <a:p>
            <a:r>
              <a:rPr lang="en-US" dirty="0" smtClean="0"/>
              <a:t>“</a:t>
            </a:r>
            <a:r>
              <a:rPr lang="en-US" b="1" dirty="0"/>
              <a:t>Vector </a:t>
            </a:r>
            <a:r>
              <a:rPr lang="en-US" b="1" dirty="0" err="1"/>
              <a:t>regridding</a:t>
            </a:r>
            <a:r>
              <a:rPr lang="en-US" b="1" dirty="0"/>
              <a:t>: </a:t>
            </a:r>
            <a:r>
              <a:rPr lang="en-US" dirty="0"/>
              <a:t>Will there be an algorithm to </a:t>
            </a:r>
            <a:r>
              <a:rPr lang="en-US" dirty="0" err="1"/>
              <a:t>regrid</a:t>
            </a:r>
            <a:r>
              <a:rPr lang="en-US" dirty="0"/>
              <a:t> vectors (winds), say, from </a:t>
            </a:r>
            <a:r>
              <a:rPr lang="en-US" dirty="0" err="1"/>
              <a:t>lat-lon</a:t>
            </a:r>
            <a:r>
              <a:rPr lang="en-US" dirty="0"/>
              <a:t> to cube-sphere? It involves rotation of vectors</a:t>
            </a:r>
            <a:r>
              <a:rPr lang="en-US" dirty="0" smtClean="0"/>
              <a:t>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1: </a:t>
            </a:r>
            <a:r>
              <a:rPr lang="en-US" dirty="0"/>
              <a:t>d</a:t>
            </a:r>
            <a:r>
              <a:rPr lang="en-US" dirty="0" smtClean="0"/>
              <a:t>ivergence-free 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12" y="1267485"/>
            <a:ext cx="753937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5044" y="5533901"/>
            <a:ext cx="6218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Flux integral is “exact” if start and end points are on cell faces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Loop integral yields zero to machine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2: Handling grid singularity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61259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285999"/>
            <a:ext cx="536133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1/r singular field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Divergence is zero except at singularity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No need to punch hole at (0, 0)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Red gives 1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Blue gives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4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or “conservative” won’t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030" y="1690688"/>
            <a:ext cx="6455673" cy="43513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7325703" y="2912533"/>
            <a:ext cx="1016000" cy="95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247467" y="3866357"/>
            <a:ext cx="1126066" cy="14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37600" y="3572933"/>
            <a:ext cx="2770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Adding more segments</a:t>
            </a:r>
          </a:p>
          <a:p>
            <a:r>
              <a:rPr lang="en-US" dirty="0"/>
              <a:t>n</a:t>
            </a:r>
            <a:r>
              <a:rPr lang="en-US" dirty="0" smtClean="0"/>
              <a:t>o longer helps when there</a:t>
            </a:r>
          </a:p>
          <a:p>
            <a:r>
              <a:rPr lang="en-US" dirty="0" smtClean="0"/>
              <a:t>Is a singularity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 two birds with one 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Edge basis functions in 2D</a:t>
            </a:r>
          </a:p>
          <a:p>
            <a:r>
              <a:rPr lang="en-US" dirty="0" smtClean="0"/>
              <a:t>Weights are the same as for face basis functions!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9833"/>
            <a:ext cx="3784600" cy="378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87133"/>
            <a:ext cx="3784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33" y="3117147"/>
            <a:ext cx="3818467" cy="3605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implementation in ESMF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 smtClean="0"/>
              <a:t>Tackle 2D first</a:t>
            </a:r>
          </a:p>
          <a:p>
            <a:pPr lvl="1"/>
            <a:r>
              <a:rPr lang="en-US" dirty="0" smtClean="0"/>
              <a:t>Find all the intersection points between the target (polyline) and the grid</a:t>
            </a:r>
          </a:p>
          <a:p>
            <a:pPr lvl="1"/>
            <a:r>
              <a:rPr lang="en-US" dirty="0" smtClean="0"/>
              <a:t>Attach sub-segments to cells </a:t>
            </a:r>
          </a:p>
          <a:p>
            <a:pPr lvl="1"/>
            <a:r>
              <a:rPr lang="en-US" dirty="0" smtClean="0"/>
              <a:t>For each sub-segment compute the interpolation weights from the cell edges</a:t>
            </a:r>
          </a:p>
          <a:p>
            <a:pPr lvl="1"/>
            <a:r>
              <a:rPr lang="en-US" dirty="0" smtClean="0"/>
              <a:t>Add the contributions from each sub-segment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386667" y="3843867"/>
            <a:ext cx="800099" cy="1875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110566" y="379306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90237" y="4218517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21244" y="492010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481916" y="525692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318627" y="561816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271" y="3992501"/>
            <a:ext cx="2257753" cy="18552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25279" y="3561452"/>
            <a:ext cx="272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integrals for each 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2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ESMF.api.regrid.Regrid</a:t>
            </a:r>
            <a:r>
              <a:rPr lang="en-US" dirty="0" smtClean="0"/>
              <a:t>(</a:t>
            </a:r>
            <a:r>
              <a:rPr lang="en-US" dirty="0" err="1" smtClean="0"/>
              <a:t>srcField</a:t>
            </a:r>
            <a:r>
              <a:rPr lang="en-US" dirty="0" smtClean="0"/>
              <a:t>, </a:t>
            </a:r>
            <a:r>
              <a:rPr lang="en-US" dirty="0" err="1" smtClean="0"/>
              <a:t>dstField</a:t>
            </a:r>
            <a:r>
              <a:rPr lang="en-US" dirty="0" smtClean="0"/>
              <a:t>, </a:t>
            </a:r>
            <a:r>
              <a:rPr lang="en-US" dirty="0" err="1" smtClean="0"/>
              <a:t>src_frac_field</a:t>
            </a:r>
            <a:r>
              <a:rPr lang="en-US" dirty="0" smtClean="0"/>
              <a:t>, </a:t>
            </a:r>
            <a:r>
              <a:rPr lang="en-US" dirty="0" err="1" smtClean="0"/>
              <a:t>dst_frac_field</a:t>
            </a:r>
            <a:r>
              <a:rPr lang="en-US" dirty="0" smtClean="0"/>
              <a:t>, method=EDGE2D,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Structured or unstructured grid support initially?</a:t>
            </a:r>
          </a:p>
          <a:p>
            <a:pPr lvl="1"/>
            <a:r>
              <a:rPr lang="en-US" dirty="0" smtClean="0"/>
              <a:t>Hard to know what the number of edges will be for unstructured</a:t>
            </a:r>
          </a:p>
          <a:p>
            <a:pPr lvl="1"/>
            <a:r>
              <a:rPr lang="en-US" dirty="0" smtClean="0"/>
              <a:t>Getting unstructured underneath, API exposes structured initially</a:t>
            </a:r>
          </a:p>
          <a:p>
            <a:pPr lvl="1"/>
            <a:r>
              <a:rPr lang="en-US" dirty="0" smtClean="0"/>
              <a:t>To go fully unstructured, would need to be able to apply edge/face fields to unstructured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GRID standard, staggered grid convention (need to check if structured </a:t>
            </a:r>
            <a:r>
              <a:rPr lang="en-US" dirty="0"/>
              <a:t>or based on UGRID?).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sgrid</a:t>
            </a:r>
            <a:r>
              <a:rPr lang="en-US" dirty="0"/>
              <a:t>/</a:t>
            </a:r>
            <a:r>
              <a:rPr lang="en-US"/>
              <a:t>sgrid</a:t>
            </a:r>
            <a:endParaRPr lang="en-US" dirty="0" smtClean="0"/>
          </a:p>
          <a:p>
            <a:r>
              <a:rPr lang="en-US" dirty="0" smtClean="0"/>
              <a:t>2D or 3D?</a:t>
            </a:r>
          </a:p>
          <a:p>
            <a:pPr lvl="1"/>
            <a:r>
              <a:rPr lang="en-US" dirty="0" smtClean="0"/>
              <a:t>Likely 2d initially</a:t>
            </a:r>
          </a:p>
          <a:p>
            <a:pPr lvl="1"/>
            <a:r>
              <a:rPr lang="en-US" dirty="0" smtClean="0"/>
              <a:t>3D later</a:t>
            </a:r>
          </a:p>
        </p:txBody>
      </p:sp>
    </p:spTree>
    <p:extLst>
      <p:ext uri="{BB962C8B-B14F-4D97-AF65-F5344CB8AC3E}">
        <p14:creationId xmlns:p14="http://schemas.microsoft.com/office/powerpoint/2010/main" val="9230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is a surface element for a face </a:t>
            </a:r>
            <a:r>
              <a:rPr lang="en-US" dirty="0" err="1" smtClean="0"/>
              <a:t>centred</a:t>
            </a:r>
            <a:r>
              <a:rPr lang="en-US" dirty="0" smtClean="0"/>
              <a:t> field, a line element for a edge field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 Only compute things that are invariant with respect to coordinate transformations (</a:t>
            </a:r>
            <a:r>
              <a:rPr lang="en-US" dirty="0" err="1" smtClean="0"/>
              <a:t>ie</a:t>
            </a:r>
            <a:r>
              <a:rPr lang="en-US" dirty="0"/>
              <a:t> </a:t>
            </a:r>
            <a:r>
              <a:rPr lang="en-US" dirty="0" smtClean="0"/>
              <a:t>scalars).</a:t>
            </a:r>
          </a:p>
          <a:p>
            <a:r>
              <a:rPr lang="en-US" dirty="0" smtClean="0"/>
              <a:t>Ask the user to provide scale invariant fluxes and attach these to cell faces. (Can do if user provides vector fields and face elements.)</a:t>
            </a:r>
          </a:p>
          <a:p>
            <a:r>
              <a:rPr lang="en-US" dirty="0" smtClean="0"/>
              <a:t>For partially valid cells, </a:t>
            </a:r>
            <a:r>
              <a:rPr lang="en-US" smtClean="0"/>
              <a:t>user should provide </a:t>
            </a:r>
            <a:r>
              <a:rPr lang="en-US" dirty="0" smtClean="0"/>
              <a:t>fluxes reduced by the amount of invalid face area. No further action is required (</a:t>
            </a:r>
            <a:r>
              <a:rPr lang="en-US" dirty="0" err="1" smtClean="0"/>
              <a:t>ie</a:t>
            </a:r>
            <a:r>
              <a:rPr lang="en-US" dirty="0" smtClean="0"/>
              <a:t> no need for masking, partial face ratios,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14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714" y="92372"/>
            <a:ext cx="10515600" cy="1325563"/>
          </a:xfrm>
        </p:spPr>
        <p:txBody>
          <a:bodyPr/>
          <a:lstStyle/>
          <a:p>
            <a:r>
              <a:rPr lang="en-US" dirty="0" smtClean="0"/>
              <a:t>Vector fields with staggered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2" y="1720056"/>
            <a:ext cx="10515600" cy="5100637"/>
          </a:xfrm>
        </p:spPr>
        <p:txBody>
          <a:bodyPr>
            <a:normAutofit/>
          </a:bodyPr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Face </a:t>
            </a:r>
            <a:r>
              <a:rPr lang="en-US" dirty="0" err="1" smtClean="0"/>
              <a:t>centred</a:t>
            </a:r>
            <a:r>
              <a:rPr lang="en-US" dirty="0" smtClean="0"/>
              <a:t> (red)</a:t>
            </a:r>
          </a:p>
          <a:p>
            <a:pPr lvl="1"/>
            <a:r>
              <a:rPr lang="en-US" dirty="0" smtClean="0"/>
              <a:t>Edge </a:t>
            </a:r>
            <a:r>
              <a:rPr lang="en-US" dirty="0" err="1" smtClean="0"/>
              <a:t>centred</a:t>
            </a:r>
            <a:r>
              <a:rPr lang="en-US" dirty="0" smtClean="0"/>
              <a:t> (green)</a:t>
            </a:r>
          </a:p>
          <a:p>
            <a:r>
              <a:rPr lang="en-US" dirty="0" smtClean="0"/>
              <a:t>Questions:</a:t>
            </a:r>
          </a:p>
          <a:p>
            <a:pPr lvl="1"/>
            <a:r>
              <a:rPr lang="en-US" b="1" dirty="0" smtClean="0"/>
              <a:t>F</a:t>
            </a:r>
            <a:r>
              <a:rPr lang="en-US" dirty="0" smtClean="0"/>
              <a:t> =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 smtClean="0"/>
              <a:t> </a:t>
            </a:r>
            <a:r>
              <a:rPr lang="en-US" b="1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F</a:t>
            </a:r>
            <a:r>
              <a:rPr lang="en-US" baseline="-25000" dirty="0" smtClean="0"/>
              <a:t>i</a:t>
            </a:r>
            <a:r>
              <a:rPr lang="en-US" dirty="0" smtClean="0"/>
              <a:t> or </a:t>
            </a:r>
            <a:r>
              <a:rPr lang="en-US" dirty="0" smtClean="0">
                <a:latin typeface="Symbol" charset="2"/>
                <a:ea typeface="Symbol" charset="2"/>
                <a:cs typeface="Symbol" charset="2"/>
              </a:rPr>
              <a:t>S</a:t>
            </a:r>
            <a:r>
              <a:rPr lang="en-US" dirty="0" smtClean="0"/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b="1" dirty="0" smtClean="0"/>
              <a:t>F</a:t>
            </a:r>
            <a:r>
              <a:rPr lang="en-US" baseline="-25000" dirty="0" smtClean="0"/>
              <a:t>i</a:t>
            </a:r>
            <a:r>
              <a:rPr lang="en-US" dirty="0" smtClean="0"/>
              <a:t>? </a:t>
            </a:r>
          </a:p>
          <a:p>
            <a:pPr lvl="2"/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is weight, F</a:t>
            </a:r>
            <a:r>
              <a:rPr lang="en-US" baseline="-25000" dirty="0" smtClean="0"/>
              <a:t>i</a:t>
            </a:r>
            <a:r>
              <a:rPr lang="en-US" dirty="0" smtClean="0"/>
              <a:t> is field value on face or edge</a:t>
            </a:r>
          </a:p>
          <a:p>
            <a:pPr lvl="2"/>
            <a:r>
              <a:rPr lang="en-US" dirty="0" smtClean="0"/>
              <a:t>Vector weights (basis functions) or vector values?</a:t>
            </a:r>
          </a:p>
          <a:p>
            <a:pPr lvl="1"/>
            <a:r>
              <a:rPr lang="en-US" dirty="0"/>
              <a:t>If using </a:t>
            </a:r>
            <a:r>
              <a:rPr lang="en-US" dirty="0" smtClean="0"/>
              <a:t>values, what components should we use?</a:t>
            </a:r>
          </a:p>
          <a:p>
            <a:pPr lvl="2"/>
            <a:r>
              <a:rPr lang="en-US" dirty="0" smtClean="0"/>
              <a:t>Cartesian x, y, z?</a:t>
            </a:r>
          </a:p>
          <a:p>
            <a:pPr lvl="2"/>
            <a:r>
              <a:rPr lang="en-US" dirty="0" smtClean="0"/>
              <a:t>Aligned to latitudes and longitudes? </a:t>
            </a:r>
          </a:p>
          <a:p>
            <a:pPr lvl="2"/>
            <a:r>
              <a:rPr lang="en-US" dirty="0" smtClean="0"/>
              <a:t>How do the components change under coordinate transformations? Rotated pole?</a:t>
            </a:r>
          </a:p>
          <a:p>
            <a:pPr lvl="2"/>
            <a:r>
              <a:rPr lang="en-US" dirty="0" smtClean="0"/>
              <a:t>What happen if the coordinates are locally non-orthogonal?</a:t>
            </a:r>
          </a:p>
          <a:p>
            <a:pPr lvl="2"/>
            <a:r>
              <a:rPr lang="en-US" dirty="0" smtClean="0"/>
              <a:t>What happens to partially valid cells?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85860" y="3091259"/>
            <a:ext cx="1728787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642986" y="2918143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367011" y="2917349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367011" y="4431824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642986" y="4409599"/>
            <a:ext cx="285750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405112" y="3792854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8042911" y="3774598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235917" y="2619692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278779" y="4865608"/>
            <a:ext cx="742950" cy="1508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088405" y="3692843"/>
            <a:ext cx="742950" cy="1508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366760" y="3668236"/>
            <a:ext cx="742950" cy="15082"/>
          </a:xfrm>
          <a:prstGeom prst="straightConnector1">
            <a:avLst/>
          </a:prstGeom>
          <a:ln w="44450">
            <a:solidFill>
              <a:srgbClr val="00B050"/>
            </a:solidFill>
            <a:tailEnd type="triangle"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278779" y="3050699"/>
            <a:ext cx="95011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235917" y="4565174"/>
            <a:ext cx="950119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1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of non-orthogonal cell: corner of a cubed sphere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clear how to attach vector components to the faces?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03320" y="2821503"/>
            <a:ext cx="1965959" cy="12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669280" y="2821503"/>
            <a:ext cx="1600200" cy="123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69279" y="4053840"/>
            <a:ext cx="1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383279" y="2788920"/>
            <a:ext cx="335281" cy="192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3279" y="4738608"/>
            <a:ext cx="2301240" cy="93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684519" y="4603671"/>
            <a:ext cx="2270760" cy="108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284718" y="2821503"/>
            <a:ext cx="655319" cy="183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733799" y="2103120"/>
            <a:ext cx="1676401" cy="71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40680" y="2148840"/>
            <a:ext cx="1828799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>
            <a:off x="5425440" y="3461822"/>
            <a:ext cx="487679" cy="69512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530687"/>
              <a:gd name="adj5" fmla="val 8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699760" y="4694160"/>
            <a:ext cx="655319" cy="22344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294118" y="3578942"/>
            <a:ext cx="464819" cy="454935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777735" y="2857817"/>
            <a:ext cx="464825" cy="545347"/>
          </a:xfrm>
          <a:prstGeom prst="straightConnector1">
            <a:avLst/>
          </a:prstGeom>
          <a:ln w="53975" cmpd="thickThin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57798" y="309221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120 </a:t>
            </a:r>
            <a:r>
              <a:rPr lang="en-US" dirty="0" err="1" smtClean="0"/>
              <a:t>deg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8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solution for face </a:t>
            </a:r>
            <a:r>
              <a:rPr lang="en-US" dirty="0" err="1" smtClean="0"/>
              <a:t>centred</a:t>
            </a:r>
            <a:r>
              <a:rPr lang="en-US" dirty="0" smtClean="0"/>
              <a:t>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Attach flux integral values to each face of the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Target is a surface (not a point!). Identify the part of the target inside a cell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Interpolation weight = surface integral of vector basis function over the target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the contributions from all the faces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Mathematically speaking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85" y="1660264"/>
            <a:ext cx="3536850" cy="92122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3053491"/>
            <a:ext cx="1981200" cy="67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72" y="4478098"/>
            <a:ext cx="2700408" cy="8418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3530" y="1576874"/>
            <a:ext cx="4642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interpolation on target </a:t>
            </a:r>
            <a:r>
              <a:rPr lang="en-US" sz="2400" smtClean="0"/>
              <a:t>surface </a:t>
            </a:r>
          </a:p>
          <a:p>
            <a:r>
              <a:rPr lang="en-US" sz="2400" dirty="0" smtClean="0"/>
              <a:t>(defines interpolation)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268465" y="3135903"/>
            <a:ext cx="1951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Flux on face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4754433"/>
            <a:ext cx="29944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Interpolation weight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eeds to be computed</a:t>
            </a:r>
          </a:p>
          <a:p>
            <a:r>
              <a:rPr lang="en-US" sz="2400" dirty="0"/>
              <a:t>f</a:t>
            </a:r>
            <a:r>
              <a:rPr lang="en-US" sz="2400" dirty="0" smtClean="0"/>
              <a:t>or each target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32149" y="5207360"/>
            <a:ext cx="392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Vector basis function on face </a:t>
            </a:r>
            <a:r>
              <a:rPr lang="en-US" sz="2400" dirty="0" err="1" smtClean="0"/>
              <a:t>i</a:t>
            </a:r>
            <a:endParaRPr lang="en-US" sz="2400" dirty="0"/>
          </a:p>
        </p:txBody>
      </p:sp>
      <p:cxnSp>
        <p:nvCxnSpPr>
          <p:cNvPr id="16" name="Straight Arrow Connector 15"/>
          <p:cNvCxnSpPr>
            <a:stCxn id="12" idx="1"/>
          </p:cNvCxnSpPr>
          <p:nvPr/>
        </p:nvCxnSpPr>
        <p:spPr>
          <a:xfrm flipH="1" flipV="1">
            <a:off x="6715869" y="5126943"/>
            <a:ext cx="716280" cy="31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19958" y="3135903"/>
            <a:ext cx="111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</a:t>
            </a:r>
            <a:r>
              <a:rPr lang="en-US" sz="2400" dirty="0" smtClean="0"/>
              <a:t>s given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832674" y="4358640"/>
            <a:ext cx="3187284" cy="1079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6758"/>
            <a:ext cx="10515600" cy="1325563"/>
          </a:xfrm>
        </p:spPr>
        <p:txBody>
          <a:bodyPr/>
          <a:lstStyle/>
          <a:p>
            <a:r>
              <a:rPr lang="en-US" dirty="0" smtClean="0"/>
              <a:t>For a triangular target</a:t>
            </a:r>
            <a:r>
              <a:rPr lang="is-IS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5552"/>
            <a:ext cx="10515600" cy="4351338"/>
          </a:xfrm>
        </p:spPr>
        <p:txBody>
          <a:bodyPr/>
          <a:lstStyle/>
          <a:p>
            <a:r>
              <a:rPr lang="en-US" dirty="0" smtClean="0"/>
              <a:t>Use parametric representation of triangle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Weight then becomes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579608"/>
            <a:ext cx="39243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4209891"/>
            <a:ext cx="5295900" cy="6858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2480" y="1690688"/>
            <a:ext cx="883920" cy="103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12480" y="2731214"/>
            <a:ext cx="2087880" cy="29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96400" y="1690688"/>
            <a:ext cx="1249680" cy="133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92440" y="27256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518714" y="29625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85214" y="134449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412480" y="4895691"/>
            <a:ext cx="243840" cy="863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30149" y="5762169"/>
            <a:ext cx="482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Still need to define the basis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85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First: identify faces, edges, </a:t>
            </a:r>
            <a:r>
              <a:rPr lang="en-US" dirty="0" err="1" smtClean="0"/>
              <a:t>etc</a:t>
            </a:r>
            <a:r>
              <a:rPr lang="en-US" dirty="0" smtClean="0"/>
              <a:t>, forming a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can iterate over faces, edges etc.</a:t>
            </a:r>
          </a:p>
          <a:p>
            <a:r>
              <a:rPr lang="en-US" dirty="0" smtClean="0"/>
              <a:t>Identify nodes, edges, faces and cell with with triplet in range {0, 1, *}</a:t>
            </a:r>
          </a:p>
          <a:p>
            <a:pPr lvl="1"/>
            <a:r>
              <a:rPr lang="en-US" dirty="0" smtClean="0"/>
              <a:t>Node triplets have no *, edges have 1 *, faces have 2 *’s , cell has ***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3683000"/>
            <a:ext cx="7067550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6960" y="3569931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53572" y="3548063"/>
            <a:ext cx="72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Edges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41673" y="3498334"/>
            <a:ext cx="698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Second: look for basis functions that satisfy orthogonality condition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872774"/>
            <a:ext cx="2997200" cy="965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1716128"/>
            <a:ext cx="5648959" cy="4440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0" y="3479344"/>
            <a:ext cx="2927776" cy="72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740" y="4302304"/>
            <a:ext cx="2079576" cy="696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6" y="5201464"/>
            <a:ext cx="2975980" cy="680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36" y="5914800"/>
            <a:ext cx="2095074" cy="7004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110326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possibility is: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7162800" y="4242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76237" y="468099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88746" y="2083832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3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12029" y="5051223"/>
            <a:ext cx="585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latin typeface="Symbol" charset="2"/>
                <a:ea typeface="Symbol" charset="2"/>
                <a:cs typeface="Symbol" charset="2"/>
              </a:rPr>
              <a:t>f</a:t>
            </a:r>
            <a:endParaRPr lang="en-US" sz="6000" dirty="0">
              <a:latin typeface="Symbol" charset="2"/>
              <a:ea typeface="Symbol" charset="2"/>
              <a:cs typeface="Symbol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16303" y="5813068"/>
            <a:ext cx="647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*1*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74720" y="4612042"/>
            <a:ext cx="674796" cy="253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12271" y="4357380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Index 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07250" y="6090067"/>
            <a:ext cx="128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Cell volume</a:t>
            </a: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474720" y="6265006"/>
            <a:ext cx="4947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68855" y="1765867"/>
            <a:ext cx="3636545" cy="12055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2D face vector basis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0239"/>
            <a:ext cx="1584366" cy="13010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78" y="1719803"/>
            <a:ext cx="3498445" cy="3624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974" y="1457861"/>
            <a:ext cx="3779359" cy="3915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544800"/>
            <a:ext cx="1049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field is no longer perpendicular to the face </a:t>
            </a:r>
            <a:r>
              <a:rPr lang="en-US" smtClean="0"/>
              <a:t>for curvilinear cells. </a:t>
            </a:r>
            <a:r>
              <a:rPr lang="en-US" dirty="0" smtClean="0"/>
              <a:t>Instead it is tangential on adjacent faces.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737</Words>
  <Application>Microsoft Macintosh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Mangal</vt:lpstr>
      <vt:lpstr>Symbol</vt:lpstr>
      <vt:lpstr>Arial</vt:lpstr>
      <vt:lpstr>Office Theme</vt:lpstr>
      <vt:lpstr>How to regrid a staggered vector field on a structured grid</vt:lpstr>
      <vt:lpstr>Vector fields with staggered components</vt:lpstr>
      <vt:lpstr>Example of non-orthogonal cell: corner of a cubed sphere grid</vt:lpstr>
      <vt:lpstr>Proposed solution for face centred field</vt:lpstr>
      <vt:lpstr>Mathematically speaking…</vt:lpstr>
      <vt:lpstr>For a triangular target… </vt:lpstr>
      <vt:lpstr>First: identify faces, edges, etc, forming a cell</vt:lpstr>
      <vt:lpstr>Second: look for basis functions that satisfy orthogonality condition</vt:lpstr>
      <vt:lpstr>The 2D face vector basis functions</vt:lpstr>
      <vt:lpstr>Application 1: divergence-free flow</vt:lpstr>
      <vt:lpstr>Application 2: Handling grid singularity </vt:lpstr>
      <vt:lpstr>Bilinear or “conservative” won’t work</vt:lpstr>
      <vt:lpstr>Kill two birds with one stone</vt:lpstr>
      <vt:lpstr>Proposed implementation in ESMF</vt:lpstr>
      <vt:lpstr>Proposed API</vt:lpstr>
      <vt:lpstr>Summary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Regridding and interpolation -- issues, challenges and opportunities</dc:title>
  <dc:creator>Microsoft Office User</dc:creator>
  <cp:lastModifiedBy>Microsoft Office User</cp:lastModifiedBy>
  <cp:revision>56</cp:revision>
  <dcterms:created xsi:type="dcterms:W3CDTF">2016-11-17T06:02:39Z</dcterms:created>
  <dcterms:modified xsi:type="dcterms:W3CDTF">2017-05-24T22:00:48Z</dcterms:modified>
</cp:coreProperties>
</file>